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717" autoAdjust="0"/>
  </p:normalViewPr>
  <p:slideViewPr>
    <p:cSldViewPr>
      <p:cViewPr varScale="1">
        <p:scale>
          <a:sx n="64" d="100"/>
          <a:sy n="64" d="100"/>
        </p:scale>
        <p:origin x="-12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bubble3D val="0"/>
          </c:dPt>
          <c:dPt>
            <c:idx val="1"/>
            <c:bubble3D val="0"/>
            <c:explosion val="2"/>
          </c:dPt>
          <c:dPt>
            <c:idx val="2"/>
            <c:bubble3D val="0"/>
          </c:dPt>
          <c:cat>
            <c:strRef>
              <c:f>Лист1!$A$2:$A$4</c:f>
              <c:strCache>
                <c:ptCount val="3"/>
                <c:pt idx="0">
                  <c:v>Диагностика</c:v>
                </c:pt>
                <c:pt idx="1">
                  <c:v>Консультирование</c:v>
                </c:pt>
                <c:pt idx="2">
                  <c:v>Просвещение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</c:v>
                </c:pt>
                <c:pt idx="1">
                  <c:v>32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0.53261</cdr:x>
      <cdr:y>0.35088</cdr:y>
    </cdr:from>
    <cdr:to>
      <cdr:x>0.8913</cdr:x>
      <cdr:y>0.45614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1440160"/>
          <a:ext cx="23762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accent2">
                  <a:lumMod val="50000"/>
                </a:schemeClr>
              </a:solidFill>
            </a:rPr>
            <a:t>Диагностика</a:t>
          </a:r>
          <a:endParaRPr lang="ru-RU" sz="28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0.11957</cdr:x>
      <cdr:y>0.19298</cdr:y>
    </cdr:from>
    <cdr:to>
      <cdr:x>0.5</cdr:x>
      <cdr:y>0.4386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2088" y="792088"/>
          <a:ext cx="2520280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accent2">
                  <a:lumMod val="50000"/>
                </a:schemeClr>
              </a:solidFill>
            </a:rPr>
            <a:t>Просвещение</a:t>
          </a:r>
          <a:endParaRPr lang="ru-RU" sz="28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</cdr:x>
      <cdr:y>0.57895</cdr:y>
    </cdr:from>
    <cdr:to>
      <cdr:x>0.75</cdr:x>
      <cdr:y>0.87719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2376264"/>
          <a:ext cx="3312368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  </a:t>
          </a:r>
          <a:r>
            <a:rPr lang="ru-RU" sz="2800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Консультирование</a:t>
          </a:r>
          <a:endParaRPr lang="ru-RU" sz="2800" b="1" dirty="0">
            <a:solidFill>
              <a:schemeClr val="accent2">
                <a:lumMod val="40000"/>
                <a:lumOff val="6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A5269-0EC3-4AE7-8DA8-25BF44D01F8E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9701D-CD32-4596-A8A4-8E7CDC0B0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6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701D-CD32-4596-A8A4-8E7CDC0B037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6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73D-A072-42B0-8E1B-8113D395CF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5261-E60D-426B-8E45-CAC8A958EF4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73D-A072-42B0-8E1B-8113D395CF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5261-E60D-426B-8E45-CAC8A958E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73D-A072-42B0-8E1B-8113D395CF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5261-E60D-426B-8E45-CAC8A958E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73D-A072-42B0-8E1B-8113D395CF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5261-E60D-426B-8E45-CAC8A958E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73D-A072-42B0-8E1B-8113D395CF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5261-E60D-426B-8E45-CAC8A958EF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73D-A072-42B0-8E1B-8113D395CF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5261-E60D-426B-8E45-CAC8A958E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73D-A072-42B0-8E1B-8113D395CF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5261-E60D-426B-8E45-CAC8A958EF4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73D-A072-42B0-8E1B-8113D395CF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5261-E60D-426B-8E45-CAC8A958E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73D-A072-42B0-8E1B-8113D395CF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5261-E60D-426B-8E45-CAC8A958E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73D-A072-42B0-8E1B-8113D395CF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5261-E60D-426B-8E45-CAC8A958EF4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A73D-A072-42B0-8E1B-8113D395CF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5261-E60D-426B-8E45-CAC8A958E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8EDA73D-A072-42B0-8E1B-8113D395CF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42B5261-E60D-426B-8E45-CAC8A958EF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35292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b="1" smtClean="0">
                <a:solidFill>
                  <a:schemeClr val="accent1">
                    <a:lumMod val="75000"/>
                  </a:schemeClr>
                </a:solidFill>
              </a:rPr>
              <a:t>КРАТКАЯ ПРЕЗЕНТАЦИЯ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ОБРАЗОВАТЕЛЬНОЙ ПРОГРАММЫ ДОШКОЛЬНОГО ОБРАЗОВАНИЯ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Муниципального бюджетного дошкольного образовательного учреждения детский сад № 12 города Миллерово Ростовской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3866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Содержание образовательной области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«Познавательное развитие»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675976"/>
              </p:ext>
            </p:extLst>
          </p:nvPr>
        </p:nvGraphicFramePr>
        <p:xfrm>
          <a:off x="323528" y="954108"/>
          <a:ext cx="8640959" cy="5787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5400599"/>
              </a:tblGrid>
              <a:tr h="53734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Возраст</a:t>
                      </a:r>
                      <a:endParaRPr lang="ru-RU" sz="2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QR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-код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7498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1,5 – 2 года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4986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2-3 года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4986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3-4 года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4986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4-5 лет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4986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5-6 лет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4986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6-7 лет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49078"/>
            <a:ext cx="915597" cy="91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64675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140969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17" y="4077073"/>
            <a:ext cx="961618" cy="96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04672"/>
            <a:ext cx="1000494" cy="100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04" y="5763628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7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Содержание образовательной области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«Речевое развитие»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70881"/>
              </p:ext>
            </p:extLst>
          </p:nvPr>
        </p:nvGraphicFramePr>
        <p:xfrm>
          <a:off x="323528" y="977516"/>
          <a:ext cx="8568952" cy="588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5328592"/>
              </a:tblGrid>
              <a:tr h="84006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Возраст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QR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-код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4006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1,5-2 года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006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2-3 года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006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3-4 года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006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4-5 лет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006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5-6 лет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006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6-7 лет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52" y="1755904"/>
            <a:ext cx="924114" cy="9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24922"/>
            <a:ext cx="869082" cy="8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49" y="3494004"/>
            <a:ext cx="943108" cy="94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52" y="4270033"/>
            <a:ext cx="869082" cy="8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226559"/>
            <a:ext cx="869082" cy="8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49" y="5988918"/>
            <a:ext cx="869082" cy="8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9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-171400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Содержание образовательной области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«Художественно-эстетическое развитие»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974211"/>
              </p:ext>
            </p:extLst>
          </p:nvPr>
        </p:nvGraphicFramePr>
        <p:xfrm>
          <a:off x="179512" y="905817"/>
          <a:ext cx="8784976" cy="568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5616624"/>
              </a:tblGrid>
              <a:tr h="5789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Возраст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QR - 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503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1,5 – 2 года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03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2-3 года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03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3-4 года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03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4-5 лет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03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5-6 лет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03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6-7 лет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584" y="1482291"/>
            <a:ext cx="869082" cy="8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51373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50" y="3192381"/>
            <a:ext cx="869082" cy="8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584" y="3989503"/>
            <a:ext cx="869082" cy="8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50" y="4944280"/>
            <a:ext cx="869082" cy="8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50" y="5727667"/>
            <a:ext cx="869082" cy="8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804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Содержание образовательной области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«Физическое развитие»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7025"/>
              </p:ext>
            </p:extLst>
          </p:nvPr>
        </p:nvGraphicFramePr>
        <p:xfrm>
          <a:off x="323528" y="954110"/>
          <a:ext cx="8568952" cy="5787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5328592"/>
              </a:tblGrid>
              <a:tr h="82675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Возраст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QR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- код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2675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1,5 -2 года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675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2-3 года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675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3-4 года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6751"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4-5 лет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675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5-6 лет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675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6-7 лет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10" y="1740014"/>
            <a:ext cx="869082" cy="8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9096"/>
            <a:ext cx="869082" cy="8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90" y="3452369"/>
            <a:ext cx="797074" cy="79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10" y="4249443"/>
            <a:ext cx="869082" cy="8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00926"/>
            <a:ext cx="869082" cy="8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90" y="5970008"/>
            <a:ext cx="869082" cy="8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820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39552" y="0"/>
            <a:ext cx="8136904" cy="14127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Рабочая программа воспитания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842493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ЦЕЛЬ:</a:t>
            </a:r>
          </a:p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1.Инвариантная  (базовая):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л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ичностное развитие каждого ребёнка с учётом его индивидуальности и создание условий для  позитивной социализации детей на основе традиционных ценностей российского общества</a:t>
            </a:r>
          </a:p>
          <a:p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2.Вариативная (определённая МБДОУ)</a:t>
            </a:r>
          </a:p>
          <a:p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/>
              </a:rPr>
              <a:t>в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/>
              </a:rPr>
              <a:t>оспитание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/>
              </a:rPr>
              <a:t>уважения к труду рабочих профессий</a:t>
            </a:r>
            <a:endParaRPr lang="ru-RU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94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395536" y="0"/>
            <a:ext cx="8352928" cy="9087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Взаимодействие с семьями  обучающихся:</a:t>
            </a:r>
            <a:endParaRPr lang="ru-RU" sz="3200" b="1" dirty="0"/>
          </a:p>
        </p:txBody>
      </p:sp>
      <p:sp>
        <p:nvSpPr>
          <p:cNvPr id="3" name="Блок-схема: узел 2"/>
          <p:cNvSpPr/>
          <p:nvPr/>
        </p:nvSpPr>
        <p:spPr>
          <a:xfrm>
            <a:off x="395536" y="2060848"/>
            <a:ext cx="3600400" cy="3456384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2555776" y="1196752"/>
            <a:ext cx="3888432" cy="366041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364088" y="2060848"/>
            <a:ext cx="3779912" cy="3456384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2780928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Психолого-педагогическая поддержка семьи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569289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Единство   </a:t>
            </a:r>
          </a:p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подходов к  </a:t>
            </a:r>
          </a:p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воспитанию и    </a:t>
            </a:r>
          </a:p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обучению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2780928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Повышение компетентности родителей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08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48680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Задачи взаимодействия с родителями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245159"/>
            <a:ext cx="64807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Информирование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3918" y="3038491"/>
            <a:ext cx="64807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Просвещение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902953"/>
            <a:ext cx="6578685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Развитие осознанного </a:t>
            </a:r>
            <a:r>
              <a:rPr lang="ru-RU" sz="2800" b="1" dirty="0" err="1" smtClean="0"/>
              <a:t>родительства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747471"/>
            <a:ext cx="66247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Сотрудничество и партнёрство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5445224"/>
            <a:ext cx="66967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Вовлечение в образовательный процесс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4045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80626646"/>
              </p:ext>
            </p:extLst>
          </p:nvPr>
        </p:nvGraphicFramePr>
        <p:xfrm>
          <a:off x="1475656" y="1916832"/>
          <a:ext cx="662473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83671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Направления взаимодействия: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6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895760"/>
              </p:ext>
            </p:extLst>
          </p:nvPr>
        </p:nvGraphicFramePr>
        <p:xfrm>
          <a:off x="1979356" y="500634"/>
          <a:ext cx="5109087" cy="3886200"/>
        </p:xfrm>
        <a:graphic>
          <a:graphicData uri="http://schemas.openxmlformats.org/drawingml/2006/table">
            <a:tbl>
              <a:tblPr firstRow="1" firstCol="1" bandRow="1"/>
              <a:tblGrid>
                <a:gridCol w="1244534"/>
                <a:gridCol w="3864553"/>
              </a:tblGrid>
              <a:tr h="3886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2772" marR="527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2772" marR="527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7544" y="514345"/>
            <a:ext cx="8136904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49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49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49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49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49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49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49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49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49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9438" algn="l"/>
              </a:tabLst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ОБРАЗОВАТЕЛЬНАЯ </a:t>
            </a: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РОГРАММА </a:t>
            </a: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ОШКОЛЬНОГО ОБРАЗОВАНИЯ МБДОУ Д/С № 12 РАЗРАБОТАНА В СООТВЕТСТВИИ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</a:t>
            </a:r>
            <a:endParaRPr lang="ru-RU" altLang="ru-RU" sz="2800" dirty="0">
              <a:solidFill>
                <a:schemeClr val="accent1">
                  <a:lumMod val="75000"/>
                </a:schemeClr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Федеральной</a:t>
            </a:r>
            <a:r>
              <a:rPr kumimoji="0" lang="ru-RU" altLang="ru-RU" sz="24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                     Федеральным </a:t>
            </a:r>
          </a:p>
          <a:p>
            <a:pPr lvl="0"/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     о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бразовательной</a:t>
            </a:r>
            <a:r>
              <a:rPr kumimoji="0" lang="ru-RU" altLang="ru-RU" sz="24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              государственным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9438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программой                                      образовательным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9438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дошкольного                                     стандартом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9438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образования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                       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дошкольного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9438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(далее - ФОП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ДО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),                                                    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образовани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я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9438" algn="l"/>
              </a:tabLst>
            </a:pPr>
            <a:r>
              <a:rPr lang="ru-RU" altLang="ru-RU" sz="28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                                                         </a:t>
            </a: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(далее – ФГОС ДО)</a:t>
            </a:r>
            <a:endParaRPr lang="ru-RU" altLang="ru-RU" dirty="0">
              <a:solidFill>
                <a:schemeClr val="accent5">
                  <a:lumMod val="75000"/>
                </a:schemeClr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9438" algn="l"/>
              </a:tabLst>
            </a:pP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16177"/>
            <a:ext cx="1394197" cy="139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qrcoder.ru/code/?https%3A%2F%2Ffgos.ru%2Ffgos%2Ffgos-do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15719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64704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Цель Программы:</a:t>
            </a:r>
            <a:r>
              <a:rPr lang="ru-RU" sz="2400" b="1" dirty="0" smtClean="0">
                <a:solidFill>
                  <a:srgbClr val="FF0000"/>
                </a:solidFill>
              </a:rPr>
              <a:t>  разностороннее развитие ребёнка на основе духовно-нравственных ценностей российского народа, исторических и национально-культурных традиций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332" y="2501447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Программа реализуется в группах общеразвивающей направленности, как программа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психолого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- педагогической поддержки,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образования.</a:t>
            </a:r>
            <a:endParaRPr lang="ru-RU" dirty="0"/>
          </a:p>
          <a:p>
            <a:endParaRPr lang="ru-RU" dirty="0"/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Реализуется в течение всего периода пребывания детей в детском саду от 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</a:rPr>
              <a:t>1,5 лет до прекращения образовательных отношени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0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548680"/>
            <a:ext cx="75608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54868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Программа состоит из двух частей: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132856"/>
            <a:ext cx="3024336" cy="3384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2132856"/>
            <a:ext cx="3024336" cy="3384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2132856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Обязательная часть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(занимает 80% от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её общего объёма)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2132856"/>
            <a:ext cx="3024336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Вариативная часть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(часть, формируемая участниками образовательных отношений -занимает 20%)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83529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Федеральной образовательной программой дошкольного образования (ФОП ДО) –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утверждена Приказом Министерства просвещения Российской федерации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№ 1028 от 25 ноября 2022г.</a:t>
            </a:r>
          </a:p>
          <a:p>
            <a:endParaRPr lang="ru-RU" dirty="0"/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Реализуется педагогическими работниками во всех помещениях и на территории детского сада, со всеми детьми МБДОУ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41168"/>
            <a:ext cx="1394197" cy="139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43299" y="732238"/>
            <a:ext cx="8208912" cy="154463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EB5605">
                    <a:lumMod val="75000"/>
                  </a:srgbClr>
                </a:solidFill>
              </a:rPr>
              <a:t>Обязательная часть представлена: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5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43608" y="692696"/>
            <a:ext cx="7200800" cy="1440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47664" y="980728"/>
            <a:ext cx="648072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Вариативная часть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348880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Парциальная программа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«Добрый мир»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Дополняет содержание образовательной области «Познавательное развитие»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a typeface="Calibri"/>
              </a:rPr>
              <a:t>Реализуется педагогами интегративно через все образовательные области при проведении образовательной деятельности, в совместной деятельности педагога с детьми, в ходе режимных моментов и в самостоятельной деятельности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528" y="0"/>
            <a:ext cx="8496944" cy="19888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476672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ПЛАНИРУЕМЫЕ РЕЗУЛЬТАТЫ ОСВОЕНИЯ </a:t>
            </a:r>
            <a:r>
              <a:rPr lang="ru-RU" sz="3200" b="1" i="1" u="sng" dirty="0" smtClean="0">
                <a:solidFill>
                  <a:schemeClr val="accent5">
                    <a:lumMod val="50000"/>
                  </a:schemeClr>
                </a:solidFill>
              </a:rPr>
              <a:t>ПРОГРАММЫ</a:t>
            </a:r>
            <a:endParaRPr lang="ru-RU" sz="32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951895"/>
              </p:ext>
            </p:extLst>
          </p:nvPr>
        </p:nvGraphicFramePr>
        <p:xfrm>
          <a:off x="323529" y="2348880"/>
          <a:ext cx="8496945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7"/>
                <a:gridCol w="2832314"/>
                <a:gridCol w="2832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 2 годам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 3 годам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 4 годам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 5 годам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</a:t>
                      </a:r>
                      <a:r>
                        <a:rPr lang="ru-RU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 годам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 7 годам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852936"/>
            <a:ext cx="1160137" cy="109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2852936"/>
            <a:ext cx="1158328" cy="109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203" y="2852936"/>
            <a:ext cx="1091894" cy="109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7222"/>
            <a:ext cx="1160137" cy="116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32" y="4767223"/>
            <a:ext cx="1160136" cy="116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59" y="4767223"/>
            <a:ext cx="1169781" cy="116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7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610" y="16905"/>
            <a:ext cx="8064896" cy="21159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188640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Образовательные области, обеспечивающие разностороннее развитие детей в соответствии со стандартом дошкольного образования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4659" y="2336704"/>
            <a:ext cx="2664296" cy="212526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Социально-коммуникативное развитие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19872" y="3244870"/>
            <a:ext cx="2664296" cy="212526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Познавательное 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развитие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9304" y="4712017"/>
            <a:ext cx="2664296" cy="212526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Художественно-эстетическое развитие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28184" y="4732734"/>
            <a:ext cx="2664296" cy="212526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Физическое развитие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72200" y="2336704"/>
            <a:ext cx="2664296" cy="212526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Речевое развитие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0"/>
            <a:ext cx="7560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Содержание образовательной области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«Социально-коммуникативное развитие»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433706"/>
              </p:ext>
            </p:extLst>
          </p:nvPr>
        </p:nvGraphicFramePr>
        <p:xfrm>
          <a:off x="179512" y="954107"/>
          <a:ext cx="8568952" cy="5635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5256584"/>
              </a:tblGrid>
              <a:tr h="3866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ВОЗРАСТ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QR </a:t>
                      </a:r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ru-RU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988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1,5-2 года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8988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2-3 года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8988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3-4 года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8988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4-5 лет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8988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5-6 лет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7548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6-7 лет</a:t>
                      </a:r>
                      <a:endParaRPr lang="ru-RU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023" y="1351196"/>
            <a:ext cx="965925" cy="9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86195"/>
            <a:ext cx="925170" cy="92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11365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022" y="3995895"/>
            <a:ext cx="965925" cy="9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61820"/>
            <a:ext cx="885262" cy="88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847082"/>
            <a:ext cx="889627" cy="88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7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1409</TotalTime>
  <Words>503</Words>
  <Application>Microsoft Office PowerPoint</Application>
  <PresentationFormat>Экран (4:3)</PresentationFormat>
  <Paragraphs>142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48</cp:revision>
  <dcterms:created xsi:type="dcterms:W3CDTF">2023-09-21T11:37:04Z</dcterms:created>
  <dcterms:modified xsi:type="dcterms:W3CDTF">2023-10-05T13:35:18Z</dcterms:modified>
</cp:coreProperties>
</file>